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1"/>
  </p:notesMasterIdLst>
  <p:handoutMasterIdLst>
    <p:handoutMasterId r:id="rId22"/>
  </p:handoutMasterIdLst>
  <p:sldIdLst>
    <p:sldId id="310" r:id="rId2"/>
    <p:sldId id="273" r:id="rId3"/>
    <p:sldId id="268" r:id="rId4"/>
    <p:sldId id="259" r:id="rId5"/>
    <p:sldId id="258" r:id="rId6"/>
    <p:sldId id="257" r:id="rId7"/>
    <p:sldId id="264" r:id="rId8"/>
    <p:sldId id="288" r:id="rId9"/>
    <p:sldId id="308" r:id="rId10"/>
    <p:sldId id="306" r:id="rId11"/>
    <p:sldId id="305" r:id="rId12"/>
    <p:sldId id="307" r:id="rId13"/>
    <p:sldId id="309" r:id="rId14"/>
    <p:sldId id="283" r:id="rId15"/>
    <p:sldId id="282" r:id="rId16"/>
    <p:sldId id="260" r:id="rId17"/>
    <p:sldId id="274" r:id="rId18"/>
    <p:sldId id="279" r:id="rId19"/>
    <p:sldId id="296" r:id="rId2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0199257-D7DA-4B33-BC28-8105A4D5C752}">
          <p14:sldIdLst>
            <p14:sldId id="310"/>
            <p14:sldId id="273"/>
            <p14:sldId id="268"/>
            <p14:sldId id="259"/>
            <p14:sldId id="258"/>
            <p14:sldId id="257"/>
            <p14:sldId id="264"/>
            <p14:sldId id="288"/>
            <p14:sldId id="308"/>
            <p14:sldId id="306"/>
            <p14:sldId id="305"/>
            <p14:sldId id="307"/>
            <p14:sldId id="309"/>
            <p14:sldId id="283"/>
            <p14:sldId id="282"/>
            <p14:sldId id="260"/>
            <p14:sldId id="274"/>
            <p14:sldId id="279"/>
            <p14:sldId id="296"/>
          </p14:sldIdLst>
        </p14:section>
        <p14:section name="Section sans titre" id="{24017DBF-E6D5-4DE1-AC46-A1E01858C8E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12" autoAdjust="0"/>
    <p:restoredTop sz="86378" autoAdjust="0"/>
  </p:normalViewPr>
  <p:slideViewPr>
    <p:cSldViewPr snapToGrid="0" snapToObjects="1">
      <p:cViewPr>
        <p:scale>
          <a:sx n="60" d="100"/>
          <a:sy n="60" d="100"/>
        </p:scale>
        <p:origin x="-990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0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1E1C-AC99-4649-A782-11C7F55CF590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45E-FF3F-4F86-9562-5E2FC75FF9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457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9AFF-C34E-4FF2-877A-EB611B78ECC9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0B20B-9E36-421B-BBC8-AD9F0DF77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53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0B20B-9E36-421B-BBC8-AD9F0DF774F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59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6E01-5787-4EBD-B70A-3941C22D423C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49EA-C73F-45E5-9E65-4C5878D536F8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FC9C-9E61-42A5-AFEF-1A952361629E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45A-EC82-4890-9F5F-E630E35E4582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E113-D22B-49DA-BB91-BB6F76982CFA}" type="datetime1">
              <a:rPr lang="en-US" smtClean="0"/>
              <a:t>2/16/2017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131A-6C01-4B28-966D-5D98FD1EC47C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488-386A-4248-82C4-EB1EADE2868B}" type="datetime1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B03C-A41F-4215-9DC9-C3572967B3D1}" type="datetime1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C166-39BB-488A-A962-3D6BCCC53B5D}" type="datetime1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D7BD-5F00-4017-8BC0-B68EEBAF49D7}" type="datetime1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E807-EE1C-4132-8126-8C098AC15145}" type="datetime1">
              <a:rPr lang="en-US" smtClean="0"/>
              <a:t>2/16/2017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A27E113-D22B-49DA-BB91-BB6F76982CFA}" type="datetime1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2F5E10-5301-4EE6-90D2-A6C4A3F62BE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e.ac-aix-marseille.fr/concoursiterrobot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lurs\_unites\AIF\COM\Référence(fichiers_pdf_signés)\C060_à_C064_Communication\C062_Relations_publiques_et_médias\2016\ITER Robots_2016\Photos\Selection photos pour CD\IR 2 b&amp;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30" y="188566"/>
            <a:ext cx="2484759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lurs\_unites\AIF\COM\Référence(fichiers_pdf_signés)\C060_à_C064_Communication\C062_Relations_publiques_et_médias\2016\ITER Robots_2016\Photos\Selection photos pour CD\final_diplomes_iter_robo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1" y="188566"/>
            <a:ext cx="2418620" cy="16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75" y="6151963"/>
            <a:ext cx="4231031" cy="543253"/>
          </a:xfrm>
          <a:prstGeom prst="rect">
            <a:avLst/>
          </a:prstGeom>
        </p:spPr>
      </p:pic>
      <p:pic>
        <p:nvPicPr>
          <p:cNvPr id="2" name="Picture 2" descr="C:\Users\vm056168\Desktop\ITER Robot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1" y="1949190"/>
            <a:ext cx="6794939" cy="26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6" y="5641117"/>
            <a:ext cx="18954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4" y="5460377"/>
            <a:ext cx="1292773" cy="129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4497" y="425668"/>
            <a:ext cx="737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EPREUVES TRANSPORT</a:t>
            </a:r>
            <a:endParaRPr lang="fr-FR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19807" y="1119352"/>
            <a:ext cx="7378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de suivi de ligne des robots et faculté à transporter des composants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23" y="1950348"/>
            <a:ext cx="4434565" cy="44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24759" y="520262"/>
            <a:ext cx="663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EPREUVES PICK AND PLACE</a:t>
            </a:r>
            <a:endParaRPr lang="fr-FR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24759" y="1135117"/>
            <a:ext cx="7504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Opérations de prise et dépose de pièces d’un point A vers un point B  sur des zones de couleurs délimitées (capteurs de reconnaissances de couleurs)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89" y="2741893"/>
            <a:ext cx="5226269" cy="395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1824" y="516900"/>
            <a:ext cx="4219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EPREUVES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COOPERATE</a:t>
            </a:r>
            <a:endParaRPr lang="fr-FR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8552" y="978565"/>
            <a:ext cx="7571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Combinaison des épreuves transport and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pickand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place</a:t>
            </a: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Performance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 suivi de ligne des robots et faculté à transporter des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composants</a:t>
            </a:r>
          </a:p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 Opérations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de prise et dépose de pièces d’un point A vers un point B  sur des zones de couleurs délimitées (capteurs de reconnaissances de couleurs)</a:t>
            </a: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2" y="2825750"/>
            <a:ext cx="55340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7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1824" y="516900"/>
            <a:ext cx="3872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EPREUVES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COOPERATE</a:t>
            </a:r>
            <a:endParaRPr lang="fr-FR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9" y="1686909"/>
            <a:ext cx="7674323" cy="323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1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762" y="548731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stand </a:t>
            </a:r>
            <a:r>
              <a:rPr lang="fr-FR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7268" y="2338294"/>
            <a:ext cx="7662864" cy="326716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«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: </a:t>
            </a:r>
            <a:r>
              <a:rPr lang="fr-F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sur le stand (présentation de l’organisation d’ITER Robots pour chaque équipe participante)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14</a:t>
            </a:fld>
            <a:endParaRPr lang="en-US"/>
          </a:p>
        </p:txBody>
      </p:sp>
      <p:pic>
        <p:nvPicPr>
          <p:cNvPr id="7171" name="Picture 3" descr="\\lurs\_unites\AIF\COM\Référence(fichiers_pdf_signés)\C060_à_C064_Communication\C062_Relations_publiques_et_médias\2016\ITER Robots_2016\Photos\Selection photos pour CD\DSC_01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3" y="4759162"/>
            <a:ext cx="1325570" cy="19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lurs\_unites\AIF\COM\Référence(fichiers_pdf_signés)\C060_à_C064_Communication\C062_Relations_publiques_et_médias\2016\ITER Robots_2016\Photos\Selection photos pour CD\DSC_0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27" y="4759162"/>
            <a:ext cx="3041155" cy="20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lurs\_unites\AIF\COM\Référence(fichiers_pdf_signés)\C060_à_C064_Communication\C062_Relations_publiques_et_médias\2016\ITER Robots_2016\Photos\Selection photos pour CD\notre_dam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49" y="4752718"/>
            <a:ext cx="2961083" cy="19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4069" y="4722765"/>
            <a:ext cx="8739931" cy="3267169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Jury des épreuves robotiques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Jury des épreuves de culture générale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Jury du stand 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3330" y="247877"/>
            <a:ext cx="7534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jurys mixtes :</a:t>
            </a:r>
          </a:p>
          <a:p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Enseignants/ingénieurs</a:t>
            </a:r>
            <a:b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\\lurs\_unites\AIF\COM\Référence(fichiers_pdf_signés)\C060_à_C064_Communication\C062_Relations_publiques_et_médias\2016\ITER Robots_2016\Photos\Selection photos pour CD\final_diplomes_iter_robo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5" y="1815677"/>
            <a:ext cx="4104372" cy="272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lurs\_unites\AIF\COM\Référence(fichiers_pdf_signés)\C060_à_C064_Communication\C062_Relations_publiques_et_médias\2016\ITER Robots_2016\Photos\Selection photos pour CD\DSC_01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86" y="4272456"/>
            <a:ext cx="2148285" cy="14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lurs\_unites\AIF\COM\Référence(fichiers_pdf_signés)\C060_à_C064_Communication\C062_Relations_publiques_et_médias\2016\ITER Robots_2016\Photos\Selection photos pour CD\DSC_01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86" y="2111642"/>
            <a:ext cx="2090810" cy="13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350" y="1717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 de projet technique</a:t>
            </a:r>
            <a:b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et 21 mars 2017</a:t>
            </a:r>
            <a:endParaRPr lang="fr-FR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" y="2238716"/>
            <a:ext cx="8623300" cy="4829284"/>
          </a:xfr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Critères de sélection :</a:t>
            </a:r>
          </a:p>
          <a:p>
            <a:pPr lvl="1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d’un dossier présentant</a:t>
            </a:r>
          </a:p>
          <a:p>
            <a:pPr lvl="2"/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L’équipe projet constituée par les élèves, son organisation</a:t>
            </a:r>
          </a:p>
          <a:p>
            <a:pPr lvl="2"/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 projet (planning, recherches, solutions, choix…)</a:t>
            </a:r>
          </a:p>
          <a:p>
            <a:pPr lvl="2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 positifs et difficultés </a:t>
            </a: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rencontrés</a:t>
            </a:r>
          </a:p>
          <a:p>
            <a:pPr lvl="1"/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Soutenance devant le jury</a:t>
            </a:r>
          </a:p>
          <a:p>
            <a:pPr lvl="2"/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Diaporama à présenter en équipe</a:t>
            </a:r>
          </a:p>
          <a:p>
            <a:pPr lvl="2"/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du prototype et essai (test)</a:t>
            </a:r>
          </a:p>
          <a:p>
            <a:pPr lvl="2"/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– réponses avec le jury</a:t>
            </a:r>
          </a:p>
          <a:p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16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599090" y="6044367"/>
            <a:ext cx="80877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/>
              <a:t>Pour les lycées uniquement : présentation partielle </a:t>
            </a:r>
            <a:r>
              <a:rPr lang="fr-FR" sz="1600" dirty="0"/>
              <a:t>en </a:t>
            </a:r>
            <a:r>
              <a:rPr lang="fr-FR" sz="1600" dirty="0" smtClean="0"/>
              <a:t>anglais de l’équipe et du projet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072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Rendez-vous 2017</a:t>
            </a:r>
            <a:endParaRPr lang="fr-FR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235293"/>
            <a:ext cx="8077200" cy="4095657"/>
          </a:xfrm>
        </p:spPr>
        <p:txBody>
          <a:bodyPr>
            <a:normAutofit fontScale="77500" lnSpcReduction="20000"/>
          </a:bodyPr>
          <a:lstStyle/>
          <a:p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 février 2017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conférence scientifique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(Amphithéâtre d’ITER 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Headquarters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Revue de projet technique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fr-FR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mars à Vitrolles </a:t>
            </a:r>
            <a:r>
              <a:rPr lang="fr-FR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(collège Camille Claudel ) et </a:t>
            </a:r>
            <a:r>
              <a:rPr lang="fr-FR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21 mars 2017 à Manosque</a:t>
            </a:r>
            <a:r>
              <a:rPr lang="fr-FR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(lycée les Iscles)</a:t>
            </a:r>
            <a:br>
              <a:rPr lang="fr-FR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Organisation des sessions par les représentants de l’Académie</a:t>
            </a:r>
            <a:br>
              <a:rPr lang="fr-FR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3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 mai 2017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Finale au 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lycée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Iscles, Manosque</a:t>
            </a:r>
            <a:b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Déplacement optimisé et géré par l’Agence ITER France</a:t>
            </a:r>
            <a:endParaRPr lang="fr-FR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: espace Chamilo</a:t>
            </a:r>
            <a:endParaRPr lang="fr-FR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5573" y="3148467"/>
            <a:ext cx="7662864" cy="244829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Espace numérique collaboratif dédié au concours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à disposition de documents (échanges)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Forum d’échanges accessible aux participants et à l’équipe d’organisation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NDRE\Desktop\logo_chami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996"/>
            <a:ext cx="3546023" cy="9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08115" y="5628291"/>
            <a:ext cx="726117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https://pedagogie.ac-aix-marseille.fr/concoursiterrobot/</a:t>
            </a:r>
            <a:endParaRPr lang="fr-F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24759" y="1608083"/>
            <a:ext cx="7444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Cette visioconférence sera enregistrée et disponible sur la plateforme Chamilo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0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19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31286" y="208435"/>
            <a:ext cx="4575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fr-FR" sz="4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\\lurs\_unites\AIF\COM\Référence(fichiers_pdf_signés)\C060_à_C064_Communication\C062_Relations_publiques_et_médias\2016\ITER Robots_2016\Photos\25.5_finale_C_Roux\IR 23 b&amp;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432"/>
            <a:ext cx="9212923" cy="58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lurs\_unites\AIF\COM\Référence(fichiers_pdf_signés)\C060_à_C064_Communication\C062_Relations_publiques_et_médias\2016\ITER Robots_2016\Photos\25.5_finale_C_Roux\IR 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56" y="-7803"/>
            <a:ext cx="3461667" cy="23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673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ROBOTS 2017 : 6</a:t>
            </a:r>
            <a:r>
              <a:rPr lang="fr-FR" sz="4000" b="1" baseline="30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édition</a:t>
            </a:r>
            <a:endParaRPr lang="fr-FR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2</a:t>
            </a:fld>
            <a:endParaRPr lang="en-US"/>
          </a:p>
        </p:txBody>
      </p:sp>
      <p:pic>
        <p:nvPicPr>
          <p:cNvPr id="4098" name="Picture 2" descr="\\lurs\_unites\AIF\COM\Référence(fichiers_pdf_signés)\C060_à_C064_Communication\C062_Relations_publiques_et_médias\2016\ITER Robots_2016\Photos\25.5_finale_C_Roux\IR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5174"/>
            <a:ext cx="3074276" cy="46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lurs\_unites\AIF\COM\Référence(fichiers_pdf_signés)\C060_à_C064_Communication\C062_Relations_publiques_et_médias\2016\ITER Robots_2016\Photos\25.5_finale_C_Roux\IR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77" y="2245174"/>
            <a:ext cx="6069723" cy="46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952" y="257898"/>
            <a:ext cx="8366234" cy="1576551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établissements </a:t>
            </a:r>
            <a:r>
              <a:rPr lang="fr-F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candidats de </a:t>
            </a:r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academie</a:t>
            </a:r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d’aix- Marseille - Nice</a:t>
            </a:r>
            <a:b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6687" y="1827611"/>
            <a:ext cx="5928291" cy="23756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FR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fr-FR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collèges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Collège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Pesquier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; Collège Yves Montand; Collège Honoré Daumier; Collège Gerard Philipe; Collège Pythéas; Collège Jacques Prévert ; Collège Jean Bernard; Collège Moustier ; Collège Rosa Parks; Collège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Marseilleveyre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; Collège Louise Michel; Collège Giono; Collège Mignet; Collège Pierre Girardot ; Collège Notre Dame; Collège Le Petit Prince; Collège Roger Carcassonne; Collège Roy d'Espagne; Collège André </a:t>
            </a:r>
            <a:r>
              <a:rPr lang="fr-F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Chenier</a:t>
            </a:r>
            <a:endParaRPr lang="fr-FR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7200" b="1" u="sng" dirty="0">
                <a:latin typeface="Arial" panose="020B0604020202020204" pitchFamily="34" charset="0"/>
                <a:cs typeface="Arial" panose="020B0604020202020204" pitchFamily="34" charset="0"/>
              </a:rPr>
              <a:t> 11 lycées:</a:t>
            </a:r>
          </a:p>
          <a:p>
            <a:pPr marL="114300" indent="0">
              <a:buNone/>
            </a:pP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Lycée d'altitude ; Lycée St Louis; Lycée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Pasquet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; Lycée Les </a:t>
            </a:r>
            <a:r>
              <a:rPr lang="fr-FR" sz="4800" dirty="0" err="1">
                <a:latin typeface="Arial" panose="020B0604020202020204" pitchFamily="34" charset="0"/>
                <a:cs typeface="Arial" panose="020B0604020202020204" pitchFamily="34" charset="0"/>
              </a:rPr>
              <a:t>Iscles</a:t>
            </a: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; Lycée d'Apt; Lycée Philippe de Girard; Lycée Jean Perrin; Lycée Don Bosco</a:t>
            </a:r>
          </a:p>
          <a:p>
            <a:pPr marL="114300" indent="0">
              <a:buNone/>
            </a:pPr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Lycée militaire; Lycée Maurice Janetti; Institut Ste Marie- Les Maristes</a:t>
            </a:r>
          </a:p>
          <a:p>
            <a:pPr marL="114300" indent="0">
              <a:buNone/>
            </a:pP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7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3</a:t>
            </a:fld>
            <a:endParaRPr lang="en-US"/>
          </a:p>
        </p:txBody>
      </p:sp>
      <p:pic>
        <p:nvPicPr>
          <p:cNvPr id="8194" name="Picture 2" descr="\\lurs\_unites\AIF\COM\Référence(fichiers_pdf_signés)\C060_à_C064_Communication\C062_Relations_publiques_et_médias\2016\ITER Robots_2016\Photos\Selection photos pour CD\college_van_gog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1" y="5013648"/>
            <a:ext cx="2466039" cy="16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lurs\_unites\AIF\COM\Référence(fichiers_pdf_signés)\C060_à_C064_Communication\C062_Relations_publiques_et_médias\2016\ITER Robots_2016\Photos\Selection photos pour CD\DSC_01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90" y="5013647"/>
            <a:ext cx="2466040" cy="16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lurs\_unites\AIF\COM\Référence(fichiers_pdf_signés)\C060_à_C064_Communication\C062_Relations_publiques_et_médias\2016\ITER Robots_2016\Photos\Selection photos pour CD\DSC_01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40" y="5013647"/>
            <a:ext cx="2466038" cy="163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\\lurs\_unites\AIF\COM\Référence(fichiers_pdf_signés)\C060_à_C064_Communication\C062_Relations_publiques_et_médias\2016\ITER Robots_2016\Photos\Selection photos pour CD\IR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1" y="2177771"/>
            <a:ext cx="216066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716073" y="4203241"/>
            <a:ext cx="568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 et programmation de systèmes robotiques pour des épreuves de  mobilité et de télémanipulation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52646" y="1234173"/>
            <a:ext cx="831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de 500 élèves </a:t>
            </a:r>
            <a:r>
              <a:rPr lang="fr-FR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attendus</a:t>
            </a:r>
            <a:endParaRPr lang="fr-FR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pédagogique : Valoriser la culture scientifique et technologique</a:t>
            </a:r>
            <a:endParaRPr lang="fr-FR" sz="3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6587" y="2221080"/>
            <a:ext cx="8404226" cy="3415035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Apporter des connaissances et des compétences autour d’un projet commun 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Décloisonner les disciplines : scientifiques, techniques, histoire, culture générale…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Impulser un travail d’équipe, une démarche d’investigation, de motivation entre les élèves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Valoriser l’investissement des élèves et de leurs enseignants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\\lurs\_unites\AIF\COM\Référence(fichiers_pdf_signés)\C060_à_C064_Communication\C062_Relations_publiques_et_médias\2016\ITER Robots_2016\Photos\25.5_finale_C_Roux\IR 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51" y="5302834"/>
            <a:ext cx="2333297" cy="15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140" y="334508"/>
            <a:ext cx="8771860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du concours</a:t>
            </a:r>
            <a:r>
              <a:rPr lang="fr-FR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Robots</a:t>
            </a:r>
            <a:endParaRPr lang="fr-FR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30" y="2623656"/>
            <a:ext cx="8282043" cy="3732694"/>
          </a:xfr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r-F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pédagogiques et de communication :</a:t>
            </a:r>
          </a:p>
          <a:p>
            <a:pPr lvl="1"/>
            <a:r>
              <a:rPr lang="fr-F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Vivre une démarche de projet </a:t>
            </a:r>
          </a:p>
          <a:p>
            <a:pPr lvl="1"/>
            <a:r>
              <a:rPr lang="fr-F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Travailler en équipe</a:t>
            </a:r>
          </a:p>
          <a:p>
            <a:pPr lvl="1"/>
            <a:r>
              <a:rPr lang="fr-F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Intégrer une problématique réelle</a:t>
            </a:r>
          </a:p>
          <a:p>
            <a:pPr lvl="1"/>
            <a:r>
              <a:rPr lang="fr-F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Bénéficier d’un environnement scientifique</a:t>
            </a:r>
          </a:p>
          <a:p>
            <a:pPr lvl="1"/>
            <a:r>
              <a:rPr lang="fr-F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S’approprier une démarche de travail pluridisciplinaire</a:t>
            </a:r>
          </a:p>
          <a:p>
            <a:pPr lvl="1"/>
            <a:r>
              <a:rPr lang="fr-F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Représenter son établissement lors de la finale</a:t>
            </a:r>
            <a:br>
              <a:rPr lang="fr-F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Communiquer sur le projet ITER, les recherches sur la fusion et les équipes scientifiques</a:t>
            </a:r>
          </a:p>
          <a:p>
            <a:pPr marL="349250" lvl="1" indent="0">
              <a:buNone/>
            </a:pPr>
            <a:endParaRPr lang="fr-FR" sz="2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11130" y="2161991"/>
            <a:ext cx="8455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esprit convivial dédié à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l’innovation et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travail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équipe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5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78442" y="268529"/>
            <a:ext cx="4665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comité d’organisation </a:t>
            </a:r>
            <a:br>
              <a:rPr lang="fr-FR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478442" y="4114800"/>
            <a:ext cx="2877936" cy="1954924"/>
            <a:chOff x="4478442" y="2944840"/>
            <a:chExt cx="3068638" cy="178481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019" y="2944840"/>
              <a:ext cx="2020161" cy="963461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2"/>
            <a:stretch/>
          </p:blipFill>
          <p:spPr>
            <a:xfrm>
              <a:off x="4478442" y="4050551"/>
              <a:ext cx="3068638" cy="679104"/>
            </a:xfrm>
            <a:prstGeom prst="rect">
              <a:avLst/>
            </a:prstGeom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2" y="656762"/>
            <a:ext cx="4021028" cy="569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60" y="3620448"/>
            <a:ext cx="1549640" cy="154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051" y="190929"/>
            <a:ext cx="8371490" cy="1530957"/>
          </a:xfrm>
        </p:spPr>
        <p:txBody>
          <a:bodyPr>
            <a:normAutofit fontScale="90000"/>
          </a:bodyPr>
          <a:lstStyle/>
          <a:p>
            <a:pPr marL="114300" indent="0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ROBOTS: Une approche plurielle</a:t>
            </a:r>
            <a:br>
              <a:rPr lang="fr-FR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Finale </a:t>
            </a:r>
            <a:r>
              <a:rPr lang="fr-FR" sz="36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36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concours</a:t>
            </a:r>
            <a:br>
              <a:rPr lang="fr-FR" sz="36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épreuves obligatoires notées</a:t>
            </a:r>
            <a:b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1930399"/>
            <a:ext cx="8763438" cy="4817241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de robotique </a:t>
            </a:r>
          </a:p>
          <a:p>
            <a:r>
              <a:rPr lang="fr-F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Fabrication et programmation des robots,  épreuve de mobilité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déplacement du robot en mode de suivi de ligne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épreuve de vitesse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 télémanipulation,, saisie/dépose de blocs (5 maximum) ; en aléatoire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(réaliser la pose/dépose d’un des blocs choisi de manière aléatoire), capteurs de reconnaissances des couleurs,</a:t>
            </a:r>
          </a:p>
          <a:p>
            <a:pPr marL="114300" indent="0">
              <a:buNone/>
            </a:pP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de culture générale </a:t>
            </a:r>
          </a:p>
          <a:p>
            <a:pPr marL="11430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uestions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culture générale sur les 7 partenaires d’ITER (Europe, Chine, Corée du Sud, Russie, Etats-Unis, Japon, Inde) et de ses enjeux scientifiques et techniques </a:t>
            </a:r>
            <a:endParaRPr lang="fr-F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de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stand 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résentation  par les élèves de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projet » d’ITER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Robots pour chaque équipe </a:t>
            </a:r>
            <a:r>
              <a:rPr lang="fr-F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 (supports visuels, et présentations orales)</a:t>
            </a:r>
            <a:endParaRPr lang="fr-FR" sz="1800" dirty="0"/>
          </a:p>
          <a:p>
            <a:endParaRPr lang="fr-FR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0" y="204512"/>
            <a:ext cx="8970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rgbClr val="FFC000"/>
                </a:solidFill>
                <a:latin typeface="Arial Black" pitchFamily="34" charset="0"/>
              </a:rPr>
              <a:t>Édition 2017 : 4 épreuves techniques au choix</a:t>
            </a:r>
            <a:endParaRPr lang="fr-FR" sz="32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1386106"/>
            <a:ext cx="790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EPREUVES WAYS</a:t>
            </a:r>
          </a:p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Mobilité et vitesse (course de robots)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6" y="2774897"/>
            <a:ext cx="5905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2000" y="2217103"/>
            <a:ext cx="443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Etape 1: course de robots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943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41737" y="361346"/>
            <a:ext cx="79057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dirty="0" smtClean="0"/>
              <a:t>tape </a:t>
            </a:r>
            <a:r>
              <a:rPr lang="fr-FR" sz="2400" b="1" dirty="0"/>
              <a:t>2 : course chronométrée sur plusieurs parcours</a:t>
            </a:r>
          </a:p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Exemples de parcours : suivi de ligne droites et courbes, angles droits et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intersections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6" y="1954924"/>
            <a:ext cx="4835048" cy="367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4411</TotalTime>
  <Words>649</Words>
  <Application>Microsoft Office PowerPoint</Application>
  <PresentationFormat>Affichage à l'écran (4:3)</PresentationFormat>
  <Paragraphs>83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Apothicaire</vt:lpstr>
      <vt:lpstr>Présentation PowerPoint</vt:lpstr>
      <vt:lpstr>ITER ROBOTS 2017 : 6ème édition</vt:lpstr>
      <vt:lpstr>30 établissements candidats de l’academie d’aix- Marseille - Nice </vt:lpstr>
      <vt:lpstr>Objectif pédagogique : Valoriser la culture scientifique et technologique</vt:lpstr>
      <vt:lpstr>Objectifs du concours  ITER Robots</vt:lpstr>
      <vt:lpstr>Présentation PowerPoint</vt:lpstr>
      <vt:lpstr>  ITER ROBOTS: Une approche plurielle Finale du concours 3 épreuves obligatoires notées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stand  </vt:lpstr>
      <vt:lpstr>Présentation PowerPoint</vt:lpstr>
      <vt:lpstr> Revue de projet technique Technical review 14 et 21 mars 2017</vt:lpstr>
      <vt:lpstr>Rendez-vous 2017</vt:lpstr>
      <vt:lpstr>Plateforme : espace Chamilo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 ITER – Robots 2014</dc:title>
  <dc:creator>PELISSIER bruno</dc:creator>
  <cp:lastModifiedBy>MARFAING Veronique ADECCO</cp:lastModifiedBy>
  <cp:revision>388</cp:revision>
  <cp:lastPrinted>2014-02-18T10:42:35Z</cp:lastPrinted>
  <dcterms:created xsi:type="dcterms:W3CDTF">2014-02-16T11:28:43Z</dcterms:created>
  <dcterms:modified xsi:type="dcterms:W3CDTF">2017-02-16T13:15:13Z</dcterms:modified>
</cp:coreProperties>
</file>